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UN">
    <p:bg>
      <p:bgPr>
        <a:solidFill>
          <a:srgbClr val="0D0C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sv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../public/assets/img/brand/logos/svg/white/alun.sv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00400" y="1097280"/>
            <a:ext cx="2743200" cy="7315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14400" y="2560320"/>
            <a:ext cx="73152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3000" dirty="0">
                <a:solidFill>
                  <a:srgbClr val="FFFFFF"/>
                </a:solidFill>
                <a:latin typeface="Flecha M" pitchFamily="34" charset="0"/>
                <a:ea typeface="Flecha M" pitchFamily="34" charset="-122"/>
                <a:cs typeface="Flecha M" pitchFamily="34" charset="-120"/>
              </a:rPr>
              <a:t>Superpoderes tech para</a:t>
            </a:r>
            <a:endParaRPr lang="en-US" sz="3000" dirty="0"/>
          </a:p>
          <a:p>
            <a:pPr algn="ctr" indent="0" marL="0">
              <a:lnSpc>
                <a:spcPct val="110000"/>
              </a:lnSpc>
              <a:buNone/>
            </a:pPr>
            <a:r>
              <a:rPr lang="en-US" sz="3000" dirty="0">
                <a:solidFill>
                  <a:srgbClr val="FFFFFF"/>
                </a:solidFill>
                <a:latin typeface="Flecha M" pitchFamily="34" charset="0"/>
                <a:ea typeface="Flecha M" pitchFamily="34" charset="-122"/>
                <a:cs typeface="Flecha M" pitchFamily="34" charset="-120"/>
              </a:rPr>
              <a:t>superconquistas humanas.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914400" y="420624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spc="400" kern="0" dirty="0">
                <a:solidFill>
                  <a:srgbClr val="FF9414"/>
                </a:solidFill>
                <a:latin typeface="FK Grotesk Mono" pitchFamily="34" charset="0"/>
                <a:ea typeface="FK Grotesk Mono" pitchFamily="34" charset="-122"/>
                <a:cs typeface="FK Grotesk Mono" pitchFamily="34" charset="-120"/>
              </a:rPr>
              <a:t>Grupo Alun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57200"/>
            <a:ext cx="76809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FF9414"/>
                </a:solidFill>
                <a:latin typeface="Flecha M" pitchFamily="34" charset="0"/>
                <a:ea typeface="Flecha M" pitchFamily="34" charset="-122"/>
                <a:cs typeface="Flecha M" pitchFamily="34" charset="-120"/>
              </a:rPr>
              <a:t>Quem somos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731520" y="1645920"/>
            <a:ext cx="768096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D1CDCD"/>
                </a:solidFill>
                <a:latin typeface="FK Grotesk" pitchFamily="34" charset="0"/>
                <a:ea typeface="FK Grotesk" pitchFamily="34" charset="-122"/>
                <a:cs typeface="FK Grotesk" pitchFamily="34" charset="-120"/>
              </a:rPr>
              <a:t>Maior ecossistema de educação em tecnologia e negócios da América Latina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D1CDCD"/>
                </a:solidFill>
                <a:latin typeface="FK Grotesk" pitchFamily="34" charset="0"/>
                <a:ea typeface="FK Grotesk" pitchFamily="34" charset="-122"/>
                <a:cs typeface="FK Grotesk" pitchFamily="34" charset="-120"/>
              </a:rPr>
              <a:t>+6 milhões de pessoas impactadas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D1CDCD"/>
                </a:solidFill>
                <a:latin typeface="FK Grotesk" pitchFamily="34" charset="0"/>
                <a:ea typeface="FK Grotesk" pitchFamily="34" charset="-122"/>
                <a:cs typeface="FK Grotesk" pitchFamily="34" charset="-120"/>
              </a:rPr>
              <a:t>+3.000 empresas treinadas em IA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D1CDCD"/>
                </a:solidFill>
                <a:latin typeface="FK Grotesk" pitchFamily="34" charset="0"/>
                <a:ea typeface="FK Grotesk" pitchFamily="34" charset="-122"/>
                <a:cs typeface="FK Grotesk" pitchFamily="34" charset="-120"/>
              </a:rPr>
              <a:t>+1.000 educadores em IA e tech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D1CDCD"/>
                </a:solidFill>
                <a:latin typeface="FK Grotesk" pitchFamily="34" charset="0"/>
                <a:ea typeface="FK Grotesk" pitchFamily="34" charset="-122"/>
                <a:cs typeface="FK Grotesk" pitchFamily="34" charset="-120"/>
              </a:rPr>
              <a:t>125 cursos de IA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D1CDCD"/>
                </a:solidFill>
                <a:latin typeface="FK Grotesk" pitchFamily="34" charset="0"/>
                <a:ea typeface="FK Grotesk" pitchFamily="34" charset="-122"/>
                <a:cs typeface="FK Grotesk" pitchFamily="34" charset="-120"/>
              </a:rPr>
              <a:t>Pilares: IA · Cloud · Data · Business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57200"/>
            <a:ext cx="76809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FF9414"/>
                </a:solidFill>
                <a:latin typeface="Flecha M" pitchFamily="34" charset="0"/>
                <a:ea typeface="Flecha M" pitchFamily="34" charset="-122"/>
                <a:cs typeface="Flecha M" pitchFamily="34" charset="-120"/>
              </a:rPr>
              <a:t>As marcas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731520" y="1645920"/>
            <a:ext cx="768096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D1CDCD"/>
                </a:solidFill>
                <a:latin typeface="FK Grotesk" pitchFamily="34" charset="0"/>
                <a:ea typeface="FK Grotesk" pitchFamily="34" charset="-122"/>
                <a:cs typeface="FK Grotesk" pitchFamily="34" charset="-120"/>
              </a:rPr>
              <a:t>Alura — A maior escola online de educação tech do país</a:t>
            </a:r>
            <a:endParaRPr lang="en-US" sz="1600" dirty="0"/>
          </a:p>
          <a:p>
            <a:pPr lvl="1" marL="508000" indent="-254000">
              <a:buSzPct val="100000"/>
              <a:buChar char="•"/>
            </a:pPr>
            <a:r>
              <a:rPr lang="en-US" sz="1400" dirty="0">
                <a:solidFill>
                  <a:srgbClr val="8A8585"/>
                </a:solidFill>
                <a:latin typeface="FK Grotesk" pitchFamily="34" charset="0"/>
                <a:ea typeface="FK Grotesk" pitchFamily="34" charset="-122"/>
                <a:cs typeface="FK Grotesk" pitchFamily="34" charset="-120"/>
              </a:rPr>
              <a:t>2.155+ cursos · 3M+ alunos · 9.000+ empresas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D1CDCD"/>
                </a:solidFill>
                <a:latin typeface="FK Grotesk" pitchFamily="34" charset="0"/>
                <a:ea typeface="FK Grotesk" pitchFamily="34" charset="-122"/>
                <a:cs typeface="FK Grotesk" pitchFamily="34" charset="-120"/>
              </a:rPr>
              <a:t>FIAP — A melhor faculdade tech do Brasil</a:t>
            </a:r>
            <a:endParaRPr lang="en-US" sz="1600" dirty="0"/>
          </a:p>
          <a:p>
            <a:pPr lvl="1" marL="508000" indent="-254000">
              <a:buSzPct val="100000"/>
              <a:buChar char="•"/>
            </a:pPr>
            <a:r>
              <a:rPr lang="en-US" sz="1400" dirty="0">
                <a:solidFill>
                  <a:srgbClr val="8A8585"/>
                </a:solidFill>
                <a:latin typeface="FK Grotesk" pitchFamily="34" charset="0"/>
                <a:ea typeface="FK Grotesk" pitchFamily="34" charset="-122"/>
                <a:cs typeface="FK Grotesk" pitchFamily="34" charset="-120"/>
              </a:rPr>
              <a:t>16 graduações · 40+ pós-graduações · 47 notas máximas MEC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D1CDCD"/>
                </a:solidFill>
                <a:latin typeface="FK Grotesk" pitchFamily="34" charset="0"/>
                <a:ea typeface="FK Grotesk" pitchFamily="34" charset="-122"/>
                <a:cs typeface="FK Grotesk" pitchFamily="34" charset="-120"/>
              </a:rPr>
              <a:t>PM3 — A escola referência em produtos e negócios digitais</a:t>
            </a:r>
            <a:endParaRPr lang="en-US" sz="1600" dirty="0"/>
          </a:p>
          <a:p>
            <a:pPr lvl="1" marL="508000" indent="-254000">
              <a:buSzPct val="100000"/>
              <a:buChar char="•"/>
            </a:pPr>
            <a:r>
              <a:rPr lang="en-US" sz="1400" dirty="0">
                <a:solidFill>
                  <a:srgbClr val="8A8585"/>
                </a:solidFill>
                <a:latin typeface="FK Grotesk" pitchFamily="34" charset="0"/>
                <a:ea typeface="FK Grotesk" pitchFamily="34" charset="-122"/>
                <a:cs typeface="FK Grotesk" pitchFamily="34" charset="-120"/>
              </a:rPr>
              <a:t>50K+ profissionais · 800+ empresas · 80+ instrutores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D1CDCD"/>
                </a:solidFill>
                <a:latin typeface="FK Grotesk" pitchFamily="34" charset="0"/>
                <a:ea typeface="FK Grotesk" pitchFamily="34" charset="-122"/>
                <a:cs typeface="FK Grotesk" pitchFamily="34" charset="-120"/>
              </a:rPr>
              <a:t>StartSe — A principal plataforma de desenvolvimento executivo</a:t>
            </a:r>
            <a:endParaRPr lang="en-US" sz="1600" dirty="0"/>
          </a:p>
          <a:p>
            <a:pPr lvl="1" marL="508000" indent="-254000">
              <a:buSzPct val="100000"/>
              <a:buChar char="•"/>
            </a:pPr>
            <a:r>
              <a:rPr lang="en-US" sz="1400" dirty="0">
                <a:solidFill>
                  <a:srgbClr val="8A8585"/>
                </a:solidFill>
                <a:latin typeface="FK Grotesk" pitchFamily="34" charset="0"/>
                <a:ea typeface="FK Grotesk" pitchFamily="34" charset="-122"/>
                <a:cs typeface="FK Grotesk" pitchFamily="34" charset="-120"/>
              </a:rPr>
              <a:t>300K+ líderes transformados · 7 hubs internacionais · 74+ NPS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57200"/>
            <a:ext cx="76809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FF9414"/>
                </a:solidFill>
                <a:latin typeface="Flecha M" pitchFamily="34" charset="0"/>
                <a:ea typeface="Flecha M" pitchFamily="34" charset="-122"/>
                <a:cs typeface="Flecha M" pitchFamily="34" charset="-120"/>
              </a:rPr>
              <a:t>A Tese — Três movimentos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731520" y="1645920"/>
            <a:ext cx="7680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D1CDCD"/>
                </a:solidFill>
                <a:latin typeface="FK Grotesk" pitchFamily="34" charset="0"/>
                <a:ea typeface="FK Grotesk" pitchFamily="34" charset="-122"/>
                <a:cs typeface="FK Grotesk" pitchFamily="34" charset="-120"/>
              </a:rPr>
              <a:t>Estamos trabalhando com estudantes, profissionais e empresas há décadas e vemos três grandes movimentos acontecendo: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731520" y="2560320"/>
            <a:ext cx="768096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D1CDCD"/>
                </a:solidFill>
                <a:latin typeface="FK Grotesk" pitchFamily="34" charset="0"/>
                <a:ea typeface="FK Grotesk" pitchFamily="34" charset="-122"/>
                <a:cs typeface="FK Grotesk" pitchFamily="34" charset="-120"/>
              </a:rPr>
              <a:t>Simbiose Negócios e Tecnologia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D1CDCD"/>
                </a:solidFill>
                <a:latin typeface="FK Grotesk" pitchFamily="34" charset="0"/>
                <a:ea typeface="FK Grotesk" pitchFamily="34" charset="-122"/>
                <a:cs typeface="FK Grotesk" pitchFamily="34" charset="-120"/>
              </a:rPr>
              <a:t>1 bilhão de pessoas construindo software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D1CDCD"/>
                </a:solidFill>
                <a:latin typeface="FK Grotesk" pitchFamily="34" charset="0"/>
                <a:ea typeface="FK Grotesk" pitchFamily="34" charset="-122"/>
                <a:cs typeface="FK Grotesk" pitchFamily="34" charset="-120"/>
              </a:rPr>
              <a:t>A nova educação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57200"/>
            <a:ext cx="76809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FF9414"/>
                </a:solidFill>
                <a:latin typeface="Flecha M" pitchFamily="34" charset="0"/>
                <a:ea typeface="Flecha M" pitchFamily="34" charset="-122"/>
                <a:cs typeface="Flecha M" pitchFamily="34" charset="-120"/>
              </a:rPr>
              <a:t>01 — Simbiose Negócios e Tecnologia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731520" y="1645920"/>
            <a:ext cx="7680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FFFFFF"/>
                </a:solidFill>
                <a:latin typeface="Flecha M" pitchFamily="34" charset="0"/>
                <a:ea typeface="Flecha M" pitchFamily="34" charset="-122"/>
                <a:cs typeface="Flecha M" pitchFamily="34" charset="-120"/>
              </a:rPr>
              <a:t>O profissional em T. Especialistas que entendem o todo. Generalistas com profundidade.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731520" y="2560320"/>
            <a:ext cx="768096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D1CDCD"/>
                </a:solidFill>
                <a:latin typeface="FK Grotesk" pitchFamily="34" charset="0"/>
                <a:ea typeface="FK Grotesk" pitchFamily="34" charset="-122"/>
                <a:cs typeface="FK Grotesk" pitchFamily="34" charset="-120"/>
              </a:rPr>
              <a:t>Produtos pedem profissionais que entendem negócios, design e vendas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D1CDCD"/>
                </a:solidFill>
                <a:latin typeface="FK Grotesk" pitchFamily="34" charset="0"/>
                <a:ea typeface="FK Grotesk" pitchFamily="34" charset="-122"/>
                <a:cs typeface="FK Grotesk" pitchFamily="34" charset="-120"/>
              </a:rPr>
              <a:t>Vale tanto para especialistas em negócio quanto engenheiros de software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D1CDCD"/>
                </a:solidFill>
                <a:latin typeface="FK Grotesk" pitchFamily="34" charset="0"/>
                <a:ea typeface="FK Grotesk" pitchFamily="34" charset="-122"/>
                <a:cs typeface="FK Grotesk" pitchFamily="34" charset="-120"/>
              </a:rPr>
              <a:t>Pressão por adaptabilidade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D1CDCD"/>
                </a:solidFill>
                <a:latin typeface="FK Grotesk" pitchFamily="34" charset="0"/>
                <a:ea typeface="FK Grotesk" pitchFamily="34" charset="-122"/>
                <a:cs typeface="FK Grotesk" pitchFamily="34" charset="-120"/>
              </a:rPr>
              <a:t>Resposta rápida das escolas, com foco em espírito crítico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57200"/>
            <a:ext cx="76809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FF9414"/>
                </a:solidFill>
                <a:latin typeface="Flecha M" pitchFamily="34" charset="0"/>
                <a:ea typeface="Flecha M" pitchFamily="34" charset="-122"/>
                <a:cs typeface="Flecha M" pitchFamily="34" charset="-120"/>
              </a:rPr>
              <a:t>02 — 1 bilhão de builders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731520" y="1645920"/>
            <a:ext cx="7680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FFFFFF"/>
                </a:solidFill>
                <a:latin typeface="Flecha M" pitchFamily="34" charset="0"/>
                <a:ea typeface="Flecha M" pitchFamily="34" charset="-122"/>
                <a:cs typeface="Flecha M" pitchFamily="34" charset="-120"/>
              </a:rPr>
              <a:t>1 bilhão de pessoas vão construir software. A maioria nem sabe disso ainda.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731520" y="2560320"/>
            <a:ext cx="768096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D1CDCD"/>
                </a:solidFill>
                <a:latin typeface="FK Grotesk" pitchFamily="34" charset="0"/>
                <a:ea typeface="FK Grotesk" pitchFamily="34" charset="-122"/>
                <a:cs typeface="FK Grotesk" pitchFamily="34" charset="-120"/>
              </a:rPr>
              <a:t>IA e agentes criaram o conceito de disposable software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D1CDCD"/>
                </a:solidFill>
                <a:latin typeface="FK Grotesk" pitchFamily="34" charset="0"/>
                <a:ea typeface="FK Grotesk" pitchFamily="34" charset="-122"/>
                <a:cs typeface="FK Grotesk" pitchFamily="34" charset="-120"/>
              </a:rPr>
              <a:t>Sequoia Capital previu o próximo bilhão de desenvolvedores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D1CDCD"/>
                </a:solidFill>
                <a:latin typeface="FK Grotesk" pitchFamily="34" charset="0"/>
                <a:ea typeface="FK Grotesk" pitchFamily="34" charset="-122"/>
                <a:cs typeface="FK Grotesk" pitchFamily="34" charset="-120"/>
              </a:rPr>
              <a:t>GitHub já passou de 100 milhões de usuários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D1CDCD"/>
                </a:solidFill>
                <a:latin typeface="FK Grotesk" pitchFamily="34" charset="0"/>
                <a:ea typeface="FK Grotesk" pitchFamily="34" charset="-122"/>
                <a:cs typeface="FK Grotesk" pitchFamily="34" charset="-120"/>
              </a:rPr>
              <a:t>A definição de "dev" está explodindo: devs, builders, product managers, designers, makers, analistas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57200"/>
            <a:ext cx="76809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FF9414"/>
                </a:solidFill>
                <a:latin typeface="Flecha M" pitchFamily="34" charset="0"/>
                <a:ea typeface="Flecha M" pitchFamily="34" charset="-122"/>
                <a:cs typeface="Flecha M" pitchFamily="34" charset="-120"/>
              </a:rPr>
              <a:t>03 — A nova educação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731520" y="1645920"/>
            <a:ext cx="7680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FFFFFF"/>
                </a:solidFill>
                <a:latin typeface="Flecha M" pitchFamily="34" charset="0"/>
                <a:ea typeface="Flecha M" pitchFamily="34" charset="-122"/>
                <a:cs typeface="Flecha M" pitchFamily="34" charset="-120"/>
              </a:rPr>
              <a:t>Ninguém estuda o tempo todo, todos os dias, no mesmo local.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731520" y="2560320"/>
            <a:ext cx="768096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D1CDCD"/>
                </a:solidFill>
                <a:latin typeface="FK Grotesk" pitchFamily="34" charset="0"/>
                <a:ea typeface="FK Grotesk" pitchFamily="34" charset="-122"/>
                <a:cs typeface="FK Grotesk" pitchFamily="34" charset="-120"/>
              </a:rPr>
              <a:t>Lifelong learning virou lugar-comum — mas entender como as pessoas aprendem é fundamental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D1CDCD"/>
                </a:solidFill>
                <a:latin typeface="FK Grotesk" pitchFamily="34" charset="0"/>
                <a:ea typeface="FK Grotesk" pitchFamily="34" charset="-122"/>
                <a:cs typeface="FK Grotesk" pitchFamily="34" charset="-120"/>
              </a:rPr>
              <a:t>Espaçamento entre momentos de vida e carreira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D1CDCD"/>
                </a:solidFill>
                <a:latin typeface="FK Grotesk" pitchFamily="34" charset="0"/>
                <a:ea typeface="FK Grotesk" pitchFamily="34" charset="-122"/>
                <a:cs typeface="FK Grotesk" pitchFamily="34" charset="-120"/>
              </a:rPr>
              <a:t>Cada comunidade está em um lugar diferente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D1CDCD"/>
                </a:solidFill>
                <a:latin typeface="FK Grotesk" pitchFamily="34" charset="0"/>
                <a:ea typeface="FK Grotesk" pitchFamily="34" charset="-122"/>
                <a:cs typeface="FK Grotesk" pitchFamily="34" charset="-120"/>
              </a:rPr>
              <a:t>A educação do futuro não é um lugar — é um ecossistema que acompanha as pessoas em cada fase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57200"/>
            <a:ext cx="76809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FF9414"/>
                </a:solidFill>
                <a:latin typeface="Flecha M" pitchFamily="34" charset="0"/>
                <a:ea typeface="Flecha M" pitchFamily="34" charset="-122"/>
                <a:cs typeface="Flecha M" pitchFamily="34" charset="-120"/>
              </a:rPr>
              <a:t>Comunidade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731520" y="1645920"/>
            <a:ext cx="768096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D1CDCD"/>
                </a:solidFill>
                <a:latin typeface="FK Grotesk" pitchFamily="34" charset="0"/>
                <a:ea typeface="FK Grotesk" pitchFamily="34" charset="-122"/>
                <a:cs typeface="FK Grotesk" pitchFamily="34" charset="-120"/>
              </a:rPr>
              <a:t>Nascemos de eventos, fóruns, podcasts e portais de notícias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D1CDCD"/>
                </a:solidFill>
                <a:latin typeface="FK Grotesk" pitchFamily="34" charset="0"/>
                <a:ea typeface="FK Grotesk" pitchFamily="34" charset="-122"/>
                <a:cs typeface="FK Grotesk" pitchFamily="34" charset="-120"/>
              </a:rPr>
              <a:t>Conectados às empresas, profissionais e estudantes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D1CDCD"/>
                </a:solidFill>
                <a:latin typeface="FK Grotesk" pitchFamily="34" charset="0"/>
                <a:ea typeface="FK Grotesk" pitchFamily="34" charset="-122"/>
                <a:cs typeface="FK Grotesk" pitchFamily="34" charset="-120"/>
              </a:rPr>
              <a:t>Thought leadership verdadeiro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D1CDCD"/>
                </a:solidFill>
                <a:latin typeface="FK Grotesk" pitchFamily="34" charset="0"/>
                <a:ea typeface="FK Grotesk" pitchFamily="34" charset="-122"/>
                <a:cs typeface="FK Grotesk" pitchFamily="34" charset="-120"/>
              </a:rPr>
              <a:t>Liderado por fundadores e cofundadores das empresas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1371600"/>
            <a:ext cx="7315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3400" dirty="0">
                <a:solidFill>
                  <a:srgbClr val="FFFFFF"/>
                </a:solidFill>
                <a:latin typeface="Flecha M" pitchFamily="34" charset="0"/>
                <a:ea typeface="Flecha M" pitchFamily="34" charset="-122"/>
                <a:cs typeface="Flecha M" pitchFamily="34" charset="-120"/>
              </a:rPr>
              <a:t>Estamos construindo o Brasil</a:t>
            </a:r>
            <a:endParaRPr lang="en-US" sz="3400" dirty="0"/>
          </a:p>
          <a:p>
            <a:pPr algn="ctr" indent="0" marL="0">
              <a:lnSpc>
                <a:spcPct val="110000"/>
              </a:lnSpc>
              <a:buNone/>
            </a:pPr>
            <a:r>
              <a:rPr lang="en-US" sz="3400" dirty="0">
                <a:solidFill>
                  <a:srgbClr val="FFFFFF"/>
                </a:solidFill>
                <a:latin typeface="Flecha M" pitchFamily="34" charset="0"/>
                <a:ea typeface="Flecha M" pitchFamily="34" charset="-122"/>
                <a:cs typeface="Flecha M" pitchFamily="34" charset="-120"/>
              </a:rPr>
              <a:t>que constrói tecnologia.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914400" y="41148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8A8585"/>
                </a:solidFill>
                <a:latin typeface="FK Grotesk" pitchFamily="34" charset="0"/>
                <a:ea typeface="FK Grotesk" pitchFamily="34" charset="-122"/>
                <a:cs typeface="FK Grotesk" pitchFamily="34" charset="-120"/>
              </a:rPr>
              <a:t>contato@alun.com.br · alun.com.br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Grupo Alun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Grupo Alun — Apresentação</dc:title>
  <dc:subject>PptxGenJS Presentation</dc:subject>
  <dc:creator>Grupo Alun</dc:creator>
  <cp:lastModifiedBy>Grupo Alun</cp:lastModifiedBy>
  <cp:revision>1</cp:revision>
  <dcterms:created xsi:type="dcterms:W3CDTF">2026-07-28T00:29:58Z</dcterms:created>
  <dcterms:modified xsi:type="dcterms:W3CDTF">2026-07-28T00:29:58Z</dcterms:modified>
</cp:coreProperties>
</file>